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611" r:id="rId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6">
          <p15:clr>
            <a:srgbClr val="A4A3A4"/>
          </p15:clr>
        </p15:guide>
        <p15:guide id="2" orient="horz" pos="3060">
          <p15:clr>
            <a:srgbClr val="A4A3A4"/>
          </p15:clr>
        </p15:guide>
        <p15:guide id="3" orient="horz" pos="1711">
          <p15:clr>
            <a:srgbClr val="A4A3A4"/>
          </p15:clr>
        </p15:guide>
        <p15:guide id="4" orient="horz" pos="2452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pos="793">
          <p15:clr>
            <a:srgbClr val="A4A3A4"/>
          </p15:clr>
        </p15:guide>
        <p15:guide id="7" pos="333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68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C9"/>
    <a:srgbClr val="000000"/>
    <a:srgbClr val="D1EBFF"/>
    <a:srgbClr val="E7F5FF"/>
    <a:srgbClr val="D6E2FF"/>
    <a:srgbClr val="002060"/>
    <a:srgbClr val="EFF8FF"/>
    <a:srgbClr val="F2F2F2"/>
    <a:srgbClr val="F8F8F8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6" autoAdjust="0"/>
    <p:restoredTop sz="94841" autoAdjust="0"/>
  </p:normalViewPr>
  <p:slideViewPr>
    <p:cSldViewPr>
      <p:cViewPr>
        <p:scale>
          <a:sx n="130" d="100"/>
          <a:sy n="130" d="100"/>
        </p:scale>
        <p:origin x="-72" y="-264"/>
      </p:cViewPr>
      <p:guideLst>
        <p:guide orient="horz" pos="486"/>
        <p:guide orient="horz" pos="3060"/>
        <p:guide orient="horz" pos="1711"/>
        <p:guide orient="horz" pos="2452"/>
        <p:guide orient="horz" pos="2776"/>
        <p:guide pos="793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180"/>
    </p:cViewPr>
  </p:sorterViewPr>
  <p:notesViewPr>
    <p:cSldViewPr>
      <p:cViewPr varScale="1">
        <p:scale>
          <a:sx n="86" d="100"/>
          <a:sy n="86" d="100"/>
        </p:scale>
        <p:origin x="-3780" y="-60"/>
      </p:cViewPr>
      <p:guideLst>
        <p:guide orient="horz" pos="286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83C66-2347-4D50-86B3-13DC71953BBC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8E57E-17F5-42D6-910D-52CAB6D931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26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6045-CC3B-4128-894F-A7740BB0A2EB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3110-F1C2-4910-9A49-DCCDA3BC40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0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部門共用公佈欄\PA MKT\KAREN\2023 Brand Guide\Slide Template 等部門混圖\Front cover 2023(PC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0"/>
            <a:ext cx="914924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76647"/>
            <a:ext cx="4608512" cy="166199"/>
          </a:xfrm>
          <a:prstGeom prst="rect">
            <a:avLst/>
          </a:prstGeom>
        </p:spPr>
        <p:txBody>
          <a:bodyPr lIns="108000" tIns="0" rIns="0" bIns="0" anchor="ctr" anchorCtr="0">
            <a:spAutoFit/>
          </a:bodyPr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Presenter, Position </a:t>
            </a:r>
          </a:p>
        </p:txBody>
      </p:sp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MPI Corporation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2025.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6"/>
          <p:cNvSpPr txBox="1"/>
          <p:nvPr userDrawn="1"/>
        </p:nvSpPr>
        <p:spPr>
          <a:xfrm>
            <a:off x="628650" y="794105"/>
            <a:ext cx="7886700" cy="377819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11150" indent="-311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3A91D"/>
              </a:buClr>
              <a:buFont typeface="Wingdings" panose="05000000000000000000" pitchFamily="2" charset="2"/>
              <a:buChar char="n"/>
              <a:defRPr sz="21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1pPr>
            <a:lvl2pPr marL="622300" indent="-3111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Wingdings" panose="05000000000000000000" pitchFamily="2" charset="2"/>
              <a:buChar char="l"/>
              <a:defRPr sz="18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5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TW" altLang="en-US" dirty="0">
              <a:latin typeface="Noto Sans" panose="020B050204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6"/>
          <p:cNvSpPr>
            <a:spLocks noGrp="1"/>
          </p:cNvSpPr>
          <p:nvPr>
            <p:ph sz="half" idx="1"/>
          </p:nvPr>
        </p:nvSpPr>
        <p:spPr>
          <a:xfrm>
            <a:off x="405531" y="771550"/>
            <a:ext cx="8332938" cy="3811421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sz="2000"/>
            </a:lvl1pPr>
            <a:lvl2pPr marL="884555" indent="-342900">
              <a:buFont typeface="+mj-lt"/>
              <a:buAutoNum type="arabicPeriod"/>
              <a:defRPr sz="1800"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 sz="1200"/>
            </a:lvl5pPr>
          </a:lstStyle>
          <a:p>
            <a:r>
              <a:rPr lang="en-US" altLang="zh-TW" dirty="0"/>
              <a:t>ABCD</a:t>
            </a:r>
          </a:p>
          <a:p>
            <a:pPr lvl="1"/>
            <a:r>
              <a:rPr lang="en-US" altLang="zh-TW" dirty="0"/>
              <a:t>ABCD</a:t>
            </a:r>
          </a:p>
          <a:p>
            <a:pPr lvl="2"/>
            <a:r>
              <a:rPr lang="en-US" altLang="zh-TW" dirty="0"/>
              <a:t>ABCD</a:t>
            </a:r>
          </a:p>
          <a:p>
            <a:pPr lvl="3"/>
            <a:r>
              <a:rPr lang="en-US" altLang="zh-TW" dirty="0"/>
              <a:t>ABCD</a:t>
            </a:r>
          </a:p>
          <a:p>
            <a:pPr lvl="4"/>
            <a:r>
              <a:rPr lang="en-US" altLang="zh-TW" dirty="0"/>
              <a:t>ABCD</a:t>
            </a:r>
            <a:endParaRPr lang="zh-TW" altLang="en-US" dirty="0"/>
          </a:p>
        </p:txBody>
      </p:sp>
      <p:pic>
        <p:nvPicPr>
          <p:cNvPr id="10" name="圖片 9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6948264" y="4761107"/>
            <a:ext cx="2079440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b="1" dirty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7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 style</a:t>
            </a:r>
            <a:endParaRPr kumimoji="1" lang="zh-TW" altLang="en-US" dirty="0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圖片版面配置區 2"/>
          <p:cNvSpPr>
            <a:spLocks noGrp="1"/>
          </p:cNvSpPr>
          <p:nvPr>
            <p:ph type="pic" sz="quarter" idx="10" hasCustomPrompt="1"/>
          </p:nvPr>
        </p:nvSpPr>
        <p:spPr>
          <a:xfrm>
            <a:off x="2915816" y="915566"/>
            <a:ext cx="3456384" cy="3024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altLang="zh-TW" dirty="0"/>
              <a:t>Picture Placeholder</a:t>
            </a:r>
            <a:endParaRPr lang="zh-TW" altLang="en-US" dirty="0"/>
          </a:p>
        </p:txBody>
      </p:sp>
      <p:sp>
        <p:nvSpPr>
          <p:cNvPr id="21" name="內容版面配置區 20"/>
          <p:cNvSpPr>
            <a:spLocks noGrp="1"/>
          </p:cNvSpPr>
          <p:nvPr>
            <p:ph sz="quarter" idx="11" hasCustomPrompt="1"/>
          </p:nvPr>
        </p:nvSpPr>
        <p:spPr>
          <a:xfrm>
            <a:off x="2915816" y="4011910"/>
            <a:ext cx="3455987" cy="14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altLang="zh-TW" dirty="0"/>
              <a:t>Picture Caption Placeholder</a:t>
            </a:r>
            <a:endParaRPr lang="zh-TW" altLang="en-US" dirty="0"/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6948264" y="4761107"/>
            <a:ext cx="2079440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b="1" dirty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82B8-1AF4-45C4-9D1B-41AD464F6A1C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1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82B8-1AF4-45C4-9D1B-41AD464F6A1C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78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82B8-1AF4-45C4-9D1B-41AD464F6A1C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53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部門共用公佈欄\PA MKT\KAREN\2023 Brand Guide\Slide Template 等部門混圖\Front cover 2023(AST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0"/>
            <a:ext cx="914924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MPI Corporation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2025.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76647"/>
            <a:ext cx="4608512" cy="166199"/>
          </a:xfrm>
          <a:prstGeom prst="rect">
            <a:avLst/>
          </a:prstGeom>
        </p:spPr>
        <p:txBody>
          <a:bodyPr lIns="108000" tIns="0" rIns="0" bIns="0" anchor="ctr" anchorCtr="0">
            <a:spAutoFit/>
          </a:bodyPr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Presenter, Position </a:t>
            </a:r>
          </a:p>
        </p:txBody>
      </p:sp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部門共用公佈欄\PA MKT\KAREN\2023 Brand Guide\Slide Template 等部門混圖\Front cover 2023(TH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0"/>
            <a:ext cx="914924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MPI Corporation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2025.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76647"/>
            <a:ext cx="4608512" cy="166199"/>
          </a:xfrm>
          <a:prstGeom prst="rect">
            <a:avLst/>
          </a:prstGeom>
        </p:spPr>
        <p:txBody>
          <a:bodyPr lIns="108000" tIns="0" rIns="0" bIns="0" anchor="ctr" anchorCtr="0">
            <a:spAutoFit/>
          </a:bodyPr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Presenter, Position </a:t>
            </a:r>
          </a:p>
        </p:txBody>
      </p:sp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2"/>
            <a:ext cx="9153467" cy="5148825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MPI Corporation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2025.</a:t>
            </a:r>
            <a:r>
              <a:rPr lang="zh-TW" altLang="en-US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76647"/>
            <a:ext cx="4608512" cy="166199"/>
          </a:xfrm>
          <a:prstGeom prst="rect">
            <a:avLst/>
          </a:prstGeom>
        </p:spPr>
        <p:txBody>
          <a:bodyPr lIns="108000" tIns="0" rIns="0" bIns="0" anchor="ctr" anchorCtr="0">
            <a:spAutoFit/>
          </a:bodyPr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Presenter, Position </a:t>
            </a:r>
          </a:p>
        </p:txBody>
      </p:sp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b="12798"/>
          <a:stretch/>
        </p:blipFill>
        <p:spPr>
          <a:xfrm>
            <a:off x="5364088" y="0"/>
            <a:ext cx="2461025" cy="51435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 hasCustomPrompt="1"/>
          </p:nvPr>
        </p:nvSpPr>
        <p:spPr>
          <a:xfrm>
            <a:off x="475318" y="41151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Contents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D76B1FE-A9AA-4B29-81E5-73ACA1B840B1}"/>
              </a:ext>
            </a:extLst>
          </p:cNvPr>
          <p:cNvSpPr txBox="1"/>
          <p:nvPr userDrawn="1"/>
        </p:nvSpPr>
        <p:spPr>
          <a:xfrm>
            <a:off x="7595666" y="4738787"/>
            <a:ext cx="129875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/>
                </a:solidFill>
                <a:latin typeface="+mj-lt"/>
                <a:ea typeface="+mj-ea"/>
              </a:rPr>
              <a:t>© 2025 MPI Corporation</a:t>
            </a:r>
          </a:p>
        </p:txBody>
      </p:sp>
      <p:sp>
        <p:nvSpPr>
          <p:cNvPr id="27" name="矩形: 圓角 12">
            <a:extLst>
              <a:ext uri="{FF2B5EF4-FFF2-40B4-BE49-F238E27FC236}">
                <a16:creationId xmlns="" xmlns:a16="http://schemas.microsoft.com/office/drawing/2014/main" id="{55AC0401-72AB-47A8-9639-3339646B78FE}"/>
              </a:ext>
            </a:extLst>
          </p:cNvPr>
          <p:cNvSpPr/>
          <p:nvPr userDrawn="1"/>
        </p:nvSpPr>
        <p:spPr>
          <a:xfrm>
            <a:off x="479566" y="2906871"/>
            <a:ext cx="523253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altLang="zh-TW" b="0" dirty="0">
              <a:solidFill>
                <a:srgbClr val="002060"/>
              </a:solidFill>
            </a:endParaRPr>
          </a:p>
        </p:txBody>
      </p:sp>
      <p:sp>
        <p:nvSpPr>
          <p:cNvPr id="28" name="矩形: 圓角 12">
            <a:extLst>
              <a:ext uri="{FF2B5EF4-FFF2-40B4-BE49-F238E27FC236}">
                <a16:creationId xmlns="" xmlns:a16="http://schemas.microsoft.com/office/drawing/2014/main" id="{55AC0401-72AB-47A8-9639-3339646B78FE}"/>
              </a:ext>
            </a:extLst>
          </p:cNvPr>
          <p:cNvSpPr/>
          <p:nvPr userDrawn="1"/>
        </p:nvSpPr>
        <p:spPr>
          <a:xfrm>
            <a:off x="489611" y="3421139"/>
            <a:ext cx="523253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altLang="zh-TW" b="0" dirty="0">
              <a:solidFill>
                <a:srgbClr val="002060"/>
              </a:solidFill>
            </a:endParaRPr>
          </a:p>
        </p:txBody>
      </p:sp>
      <p:sp>
        <p:nvSpPr>
          <p:cNvPr id="29" name="矩形: 圓角 12">
            <a:extLst>
              <a:ext uri="{FF2B5EF4-FFF2-40B4-BE49-F238E27FC236}">
                <a16:creationId xmlns="" xmlns:a16="http://schemas.microsoft.com/office/drawing/2014/main" id="{55AC0401-72AB-47A8-9639-3339646B78FE}"/>
              </a:ext>
            </a:extLst>
          </p:cNvPr>
          <p:cNvSpPr/>
          <p:nvPr userDrawn="1"/>
        </p:nvSpPr>
        <p:spPr>
          <a:xfrm>
            <a:off x="483816" y="3902390"/>
            <a:ext cx="523253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altLang="zh-TW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 userDrawn="1"/>
        </p:nvSpPr>
        <p:spPr>
          <a:xfrm>
            <a:off x="7698621" y="4784088"/>
            <a:ext cx="1257075" cy="1929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2025 MPI Corporation   |  </a:t>
            </a:r>
            <a:r>
              <a:rPr lang="en-US" altLang="zh-TW" sz="600" dirty="0">
                <a:latin typeface="+mj-lt"/>
              </a:rPr>
              <a:t> </a:t>
            </a:r>
            <a:fld id="{47CF68D1-3548-4A70-A989-E7F981047783}" type="slidenum">
              <a:rPr lang="en-US" altLang="zh-TW" sz="600" dirty="0" smtClean="0">
                <a:latin typeface="+mj-lt"/>
              </a:rPr>
              <a:t>‹#›</a:t>
            </a:fld>
            <a:endParaRPr lang="en-US" altLang="zh-TW" sz="600" dirty="0">
              <a:latin typeface="+mj-lt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0" hasCustomPrompt="1"/>
          </p:nvPr>
        </p:nvSpPr>
        <p:spPr>
          <a:xfrm>
            <a:off x="199425" y="555526"/>
            <a:ext cx="826100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TW" sz="1200" dirty="0">
                <a:latin typeface="+mn-lt"/>
              </a:rPr>
              <a:t>Click to edit Master subtitle style</a:t>
            </a:r>
            <a:endParaRPr lang="zh-TW" altLang="en-US" dirty="0"/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 userDrawn="1"/>
        </p:nvSpPr>
        <p:spPr>
          <a:xfrm>
            <a:off x="6948264" y="4761107"/>
            <a:ext cx="2079440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b="1" dirty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547" y="771525"/>
            <a:ext cx="8328906" cy="378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400"/>
            </a:lvl1pPr>
            <a:lvl2pPr marL="171450" indent="-171450">
              <a:spcBef>
                <a:spcPts val="900"/>
              </a:spcBef>
              <a:buFont typeface="Wingdings" pitchFamily="2" charset="2"/>
              <a:buChar char="n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2pPr>
            <a:lvl3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3pPr>
            <a:lvl4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4pPr>
            <a:lvl5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547" y="771550"/>
            <a:ext cx="8328906" cy="378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400"/>
            </a:lvl1pPr>
            <a:lvl2pPr marL="171450" indent="-171450">
              <a:spcBef>
                <a:spcPts val="900"/>
              </a:spcBef>
              <a:buFont typeface="Wingdings" pitchFamily="2" charset="2"/>
              <a:buChar char="n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2pPr>
            <a:lvl3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3pPr>
            <a:lvl4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4pPr>
            <a:lvl5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48264" y="4761107"/>
            <a:ext cx="2079440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b="1" dirty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37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6"/>
          <p:cNvSpPr txBox="1"/>
          <p:nvPr userDrawn="1"/>
        </p:nvSpPr>
        <p:spPr>
          <a:xfrm>
            <a:off x="628650" y="794105"/>
            <a:ext cx="7886700" cy="377819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11150" indent="-311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3A91D"/>
              </a:buClr>
              <a:buFont typeface="Wingdings" panose="05000000000000000000" pitchFamily="2" charset="2"/>
              <a:buChar char="n"/>
              <a:defRPr sz="21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1pPr>
            <a:lvl2pPr marL="622300" indent="-3111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Wingdings" panose="05000000000000000000" pitchFamily="2" charset="2"/>
              <a:buChar char="l"/>
              <a:defRPr sz="18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5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TW" altLang="en-US" dirty="0">
              <a:latin typeface="Noto Sans" panose="020B050204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6"/>
          <p:cNvSpPr>
            <a:spLocks noGrp="1"/>
          </p:cNvSpPr>
          <p:nvPr>
            <p:ph sz="half" idx="1"/>
          </p:nvPr>
        </p:nvSpPr>
        <p:spPr>
          <a:xfrm>
            <a:off x="405531" y="771550"/>
            <a:ext cx="8332938" cy="381142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</a:lstStyle>
          <a:p>
            <a:r>
              <a:rPr lang="en-US" altLang="zh-TW" dirty="0"/>
              <a:t>ABCD</a:t>
            </a:r>
          </a:p>
          <a:p>
            <a:pPr lvl="1"/>
            <a:r>
              <a:rPr lang="en-US" altLang="zh-TW" dirty="0"/>
              <a:t>ABCD</a:t>
            </a:r>
          </a:p>
          <a:p>
            <a:pPr lvl="2"/>
            <a:r>
              <a:rPr lang="en-US" altLang="zh-TW" dirty="0"/>
              <a:t>ABCD</a:t>
            </a:r>
          </a:p>
          <a:p>
            <a:pPr lvl="3"/>
            <a:r>
              <a:rPr lang="en-US" altLang="zh-TW" dirty="0"/>
              <a:t>ABCD</a:t>
            </a:r>
          </a:p>
          <a:p>
            <a:pPr lvl="4"/>
            <a:r>
              <a:rPr lang="en-US" altLang="zh-TW" dirty="0"/>
              <a:t>ABCD</a:t>
            </a:r>
            <a:endParaRPr lang="zh-TW" altLang="en-US" dirty="0"/>
          </a:p>
        </p:txBody>
      </p:sp>
      <p:pic>
        <p:nvPicPr>
          <p:cNvPr id="9" name="圖片 8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6948264" y="4761107"/>
            <a:ext cx="2079440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b="1" dirty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78" r:id="rId5"/>
    <p:sldLayoutId id="2147483687" r:id="rId6"/>
    <p:sldLayoutId id="2147483684" r:id="rId7"/>
    <p:sldLayoutId id="2147483686" r:id="rId8"/>
    <p:sldLayoutId id="2147483652" r:id="rId9"/>
    <p:sldLayoutId id="2147483685" r:id="rId10"/>
    <p:sldLayoutId id="21474836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</p:titleStyle>
    <p:bodyStyle>
      <a:lvl1pPr marL="541655" indent="-541655" algn="l" defTabSz="685800" rtl="0" eaLnBrk="1" latinLnBrk="0" hangingPunct="1">
        <a:lnSpc>
          <a:spcPct val="90000"/>
        </a:lnSpc>
        <a:spcBef>
          <a:spcPts val="750"/>
        </a:spcBef>
        <a:buClrTx/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  <a:lvl2pPr marL="998855" indent="-457200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2pPr>
      <a:lvl3pPr marL="1346200" indent="-363855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3pPr>
      <a:lvl4pPr marL="1701800" indent="-355600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4pPr>
      <a:lvl5pPr marL="2065655" indent="-363855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82B8-1AF4-45C4-9D1B-41AD464F6A1C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48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十角星形 1"/>
          <p:cNvSpPr/>
          <p:nvPr/>
        </p:nvSpPr>
        <p:spPr>
          <a:xfrm>
            <a:off x="156422" y="599417"/>
            <a:ext cx="5616624" cy="678718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旺矽科技人才培育獎助學金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853" y="1398414"/>
            <a:ext cx="57606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b="1" dirty="0">
                <a:solidFill>
                  <a:srgbClr val="920000"/>
                </a:solidFill>
                <a:latin typeface="+mj-ea"/>
                <a:ea typeface="+mj-ea"/>
              </a:rPr>
              <a:t>為培育理科、工科等相關領域優秀人才並獎勵優秀學生，特設立人才培育獎助學金申請辦法，針對碩</a:t>
            </a:r>
            <a:r>
              <a:rPr lang="en-US" altLang="zh-TW" sz="1100" b="1" dirty="0">
                <a:solidFill>
                  <a:srgbClr val="920000"/>
                </a:solidFill>
                <a:latin typeface="+mj-ea"/>
                <a:ea typeface="+mj-ea"/>
              </a:rPr>
              <a:t>/</a:t>
            </a:r>
            <a:r>
              <a:rPr lang="zh-TW" altLang="en-US" sz="1100" b="1" dirty="0">
                <a:solidFill>
                  <a:srgbClr val="920000"/>
                </a:solidFill>
                <a:latin typeface="+mj-ea"/>
                <a:ea typeface="+mj-ea"/>
              </a:rPr>
              <a:t>博士班在學學生，辦理本項獎學金</a:t>
            </a:r>
            <a:r>
              <a:rPr lang="zh-TW" altLang="en-US" sz="1100" b="1" dirty="0" smtClean="0">
                <a:solidFill>
                  <a:srgbClr val="920000"/>
                </a:solidFill>
                <a:latin typeface="+mj-ea"/>
                <a:ea typeface="+mj-ea"/>
              </a:rPr>
              <a:t>。</a:t>
            </a:r>
            <a:endParaRPr lang="en-US" altLang="zh-TW" sz="1100" b="1" dirty="0" smtClean="0">
              <a:solidFill>
                <a:srgbClr val="920000"/>
              </a:solidFill>
              <a:latin typeface="+mj-ea"/>
              <a:ea typeface="+mj-ea"/>
            </a:endParaRPr>
          </a:p>
          <a:p>
            <a:endParaRPr lang="zh-TW" altLang="en-US" sz="1100" b="1" dirty="0">
              <a:solidFill>
                <a:srgbClr val="920000"/>
              </a:solidFill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歡迎對產業有興趣的你，申請報名，一同加入旺矽</a:t>
            </a:r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科技</a:t>
            </a:r>
            <a:endParaRPr lang="en-US" altLang="zh-TW" sz="1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SzPct val="100000"/>
            </a:pP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          獎學金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：碩士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40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萬元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/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碩士生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(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產業合作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)60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萬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/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博士生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150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萬。 </a:t>
            </a:r>
            <a:endParaRPr lang="en-US" altLang="zh-TW" sz="1100" dirty="0">
              <a:solidFill>
                <a:srgbClr val="920000"/>
              </a:solidFill>
              <a:latin typeface="+mj-ea"/>
              <a:ea typeface="+mj-ea"/>
            </a:endParaRPr>
          </a:p>
          <a:p>
            <a:pPr>
              <a:buSzPct val="100000"/>
            </a:pP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          ★畢業後加碼到職獎金碩士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20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萬元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/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碩士生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(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產業合作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)30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萬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/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博士生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50</a:t>
            </a: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萬</a:t>
            </a:r>
            <a:endParaRPr lang="en-US" altLang="zh-TW" sz="1100" dirty="0" smtClean="0">
              <a:solidFill>
                <a:srgbClr val="920000"/>
              </a:solidFill>
              <a:latin typeface="+mj-ea"/>
              <a:ea typeface="+mj-ea"/>
            </a:endParaRPr>
          </a:p>
          <a:p>
            <a:pPr>
              <a:buSzPct val="100000"/>
            </a:pPr>
            <a:endParaRPr lang="en-US" altLang="zh-TW" sz="600" dirty="0">
              <a:solidFill>
                <a:srgbClr val="920000"/>
              </a:solidFill>
              <a:latin typeface="+mj-ea"/>
              <a:ea typeface="+mj-ea"/>
            </a:endParaRP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申請日期：即日起至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2025/10/15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日止</a:t>
            </a:r>
            <a:endParaRPr lang="en-US" altLang="zh-TW" sz="1100" dirty="0">
              <a:solidFill>
                <a:srgbClr val="920000"/>
              </a:solidFill>
              <a:latin typeface="+mj-ea"/>
              <a:ea typeface="+mj-ea"/>
            </a:endParaRP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申請對象：</a:t>
            </a: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台灣大學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理工相關在學優秀碩士生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/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博士生</a:t>
            </a:r>
            <a:endParaRPr lang="en-US" altLang="zh-TW" sz="1100" dirty="0">
              <a:solidFill>
                <a:srgbClr val="920000"/>
              </a:solidFill>
              <a:latin typeface="+mj-ea"/>
              <a:ea typeface="+mj-ea"/>
            </a:endParaRP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申請流程：</a:t>
            </a:r>
          </a:p>
          <a:p>
            <a:pPr marL="528638" lvl="2" indent="-171450">
              <a:buFont typeface="Wingdings" pitchFamily="2" charset="2"/>
              <a:buChar char="Ø"/>
            </a:pPr>
            <a:r>
              <a:rPr lang="zh-TW" altLang="en-US" sz="1100" dirty="0">
                <a:solidFill>
                  <a:srgbClr val="002060"/>
                </a:solidFill>
                <a:latin typeface="+mj-ea"/>
                <a:ea typeface="+mj-ea"/>
              </a:rPr>
              <a:t>獎助學金申請辦法及報名表如附件所示。</a:t>
            </a:r>
            <a:endParaRPr lang="en-US" altLang="zh-TW" sz="11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528638" lvl="2" indent="-171450">
              <a:buFont typeface="Wingdings" pitchFamily="2" charset="2"/>
              <a:buChar char="Ø"/>
            </a:pP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於申請時間內</a:t>
            </a:r>
            <a:r>
              <a:rPr lang="en-US" altLang="zh-TW" sz="1100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郵戳為憑</a:t>
            </a:r>
            <a:r>
              <a:rPr lang="en-US" altLang="zh-TW" sz="1100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以</a:t>
            </a:r>
            <a:r>
              <a:rPr lang="zh-TW" altLang="en-US" sz="11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TW" altLang="zh-TW" sz="1100" u="sng" dirty="0">
                <a:solidFill>
                  <a:srgbClr val="002060"/>
                </a:solidFill>
                <a:latin typeface="+mj-ea"/>
                <a:ea typeface="+mj-ea"/>
              </a:rPr>
              <a:t>掛號方式</a:t>
            </a:r>
            <a:r>
              <a:rPr lang="zh-TW" altLang="en-US" sz="1100" u="sng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TW" altLang="en-US" sz="1100" dirty="0">
                <a:solidFill>
                  <a:srgbClr val="002060"/>
                </a:solidFill>
                <a:latin typeface="+mj-ea"/>
                <a:ea typeface="+mj-ea"/>
              </a:rPr>
              <a:t>將報名表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連同其它備審資料郵寄</a:t>
            </a:r>
            <a:r>
              <a:rPr lang="zh-TW" altLang="zh-TW" sz="1100" dirty="0">
                <a:solidFill>
                  <a:schemeClr val="bg1"/>
                </a:solidFill>
                <a:latin typeface="+mj-ea"/>
                <a:ea typeface="+mj-ea"/>
              </a:rPr>
              <a:t>至本公司</a:t>
            </a:r>
            <a:r>
              <a:rPr lang="zh-TW" altLang="zh-TW" sz="1100" dirty="0">
                <a:solidFill>
                  <a:schemeClr val="bg1"/>
                </a:solidFill>
                <a:latin typeface="+mj-ea"/>
                <a:ea typeface="+mj-ea"/>
              </a:rPr>
              <a:t>人力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資源</a:t>
            </a:r>
            <a:r>
              <a:rPr lang="zh-TW" altLang="en-US" sz="1100" dirty="0">
                <a:solidFill>
                  <a:srgbClr val="002060"/>
                </a:solidFill>
                <a:latin typeface="+mj-ea"/>
                <a:ea typeface="+mj-ea"/>
              </a:rPr>
              <a:t>部</a:t>
            </a:r>
            <a:endParaRPr lang="en-US" altLang="zh-TW" sz="11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57188" lvl="2" indent="0">
              <a:buNone/>
            </a:pPr>
            <a:r>
              <a:rPr lang="zh-TW" altLang="en-US" sz="1100" dirty="0">
                <a:solidFill>
                  <a:srgbClr val="002060"/>
                </a:solidFill>
                <a:latin typeface="+mj-ea"/>
                <a:ea typeface="+mj-ea"/>
              </a:rPr>
              <a:t>     </a:t>
            </a:r>
            <a:r>
              <a:rPr lang="zh-TW" altLang="zh-TW" sz="1100" dirty="0" smtClean="0">
                <a:solidFill>
                  <a:srgbClr val="002060"/>
                </a:solidFill>
                <a:latin typeface="+mj-ea"/>
                <a:ea typeface="+mj-ea"/>
              </a:rPr>
              <a:t>地址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r>
              <a:rPr lang="en-US" altLang="zh-TW" sz="1100" dirty="0">
                <a:solidFill>
                  <a:srgbClr val="002060"/>
                </a:solidFill>
                <a:latin typeface="+mj-ea"/>
                <a:ea typeface="+mj-ea"/>
              </a:rPr>
              <a:t>302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新竹縣竹北市中和街</a:t>
            </a:r>
            <a:r>
              <a:rPr lang="en-US" altLang="zh-TW" sz="1100" dirty="0">
                <a:solidFill>
                  <a:srgbClr val="002060"/>
                </a:solidFill>
                <a:latin typeface="+mj-ea"/>
                <a:ea typeface="+mj-ea"/>
              </a:rPr>
              <a:t>155</a:t>
            </a:r>
            <a:r>
              <a:rPr lang="zh-TW" altLang="zh-TW" sz="1100" dirty="0" smtClean="0">
                <a:solidFill>
                  <a:srgbClr val="002060"/>
                </a:solidFill>
                <a:latin typeface="+mj-ea"/>
                <a:ea typeface="+mj-ea"/>
              </a:rPr>
              <a:t>號</a:t>
            </a:r>
            <a:r>
              <a:rPr lang="zh-TW" altLang="en-US" sz="1100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r>
              <a:rPr lang="en-US" altLang="zh-TW" sz="1100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en-US" sz="1100" dirty="0">
                <a:solidFill>
                  <a:srgbClr val="002060"/>
                </a:solidFill>
                <a:latin typeface="+mj-ea"/>
                <a:ea typeface="+mj-ea"/>
              </a:rPr>
              <a:t>來信</a:t>
            </a:r>
            <a:r>
              <a:rPr lang="zh-TW" altLang="zh-TW" sz="1100" dirty="0" smtClean="0">
                <a:solidFill>
                  <a:srgbClr val="002060"/>
                </a:solidFill>
                <a:latin typeface="+mj-ea"/>
                <a:ea typeface="+mj-ea"/>
              </a:rPr>
              <a:t>註明</a:t>
            </a:r>
            <a:r>
              <a:rPr lang="en-US" altLang="zh-TW" sz="1100" dirty="0" smtClean="0">
                <a:solidFill>
                  <a:srgbClr val="002060"/>
                </a:solidFill>
                <a:latin typeface="+mj-ea"/>
                <a:ea typeface="+mj-ea"/>
              </a:rPr>
              <a:t>"</a:t>
            </a:r>
            <a:r>
              <a:rPr lang="zh-TW" altLang="zh-TW" sz="1100" dirty="0" smtClean="0">
                <a:solidFill>
                  <a:srgbClr val="002060"/>
                </a:solidFill>
                <a:latin typeface="+mj-ea"/>
                <a:ea typeface="+mj-ea"/>
              </a:rPr>
              <a:t>人才</a:t>
            </a:r>
            <a:r>
              <a:rPr lang="zh-TW" altLang="zh-TW" sz="1100" dirty="0">
                <a:solidFill>
                  <a:srgbClr val="002060"/>
                </a:solidFill>
                <a:latin typeface="+mj-ea"/>
                <a:ea typeface="+mj-ea"/>
              </a:rPr>
              <a:t>培育獎學金</a:t>
            </a:r>
            <a:r>
              <a:rPr lang="zh-TW" altLang="zh-TW" sz="1100" dirty="0">
                <a:solidFill>
                  <a:schemeClr val="bg1"/>
                </a:solidFill>
                <a:latin typeface="+mj-ea"/>
                <a:ea typeface="+mj-ea"/>
              </a:rPr>
              <a:t>申請</a:t>
            </a:r>
            <a:r>
              <a:rPr lang="en-US" altLang="zh-TW" sz="1100" dirty="0">
                <a:solidFill>
                  <a:schemeClr val="bg1"/>
                </a:solidFill>
                <a:latin typeface="+mj-ea"/>
                <a:ea typeface="+mj-ea"/>
              </a:rPr>
              <a:t>”)</a:t>
            </a:r>
            <a:r>
              <a:rPr lang="zh-TW" altLang="zh-TW" sz="11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TW" sz="11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357188" lvl="2" indent="0">
              <a:buNone/>
            </a:pPr>
            <a:r>
              <a:rPr lang="en-US" altLang="zh-TW" sz="1100" dirty="0">
                <a:solidFill>
                  <a:srgbClr val="003EC9"/>
                </a:solidFill>
                <a:latin typeface="+mj-ea"/>
                <a:ea typeface="+mj-ea"/>
              </a:rPr>
              <a:t>※</a:t>
            </a:r>
            <a:r>
              <a:rPr lang="zh-TW" altLang="en-US" sz="1100" dirty="0">
                <a:solidFill>
                  <a:srgbClr val="003EC9"/>
                </a:solidFill>
                <a:latin typeface="+mj-ea"/>
                <a:ea typeface="+mj-ea"/>
              </a:rPr>
              <a:t>  未依申請規定填寫申請文件、申請文件不全或逾期未完成申請作業</a:t>
            </a:r>
            <a:r>
              <a:rPr lang="zh-TW" altLang="en-US" sz="1100" dirty="0">
                <a:solidFill>
                  <a:schemeClr val="bg1"/>
                </a:solidFill>
                <a:latin typeface="+mj-ea"/>
                <a:ea typeface="+mj-ea"/>
              </a:rPr>
              <a:t>者，恕不受理</a:t>
            </a:r>
            <a:r>
              <a:rPr lang="zh-TW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TW" sz="11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357188" lvl="2" indent="0">
              <a:buNone/>
            </a:pPr>
            <a:endParaRPr lang="en-US" altLang="zh-TW" sz="65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如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報名過程有任何疑問，歡迎聯繫</a:t>
            </a:r>
            <a:r>
              <a:rPr lang="zh-TW" altLang="en-US" sz="1100" u="sng" dirty="0">
                <a:solidFill>
                  <a:srgbClr val="920000"/>
                </a:solidFill>
                <a:latin typeface="+mj-ea"/>
                <a:ea typeface="+mj-ea"/>
              </a:rPr>
              <a:t>旺矽科技獎助學金作業小組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。</a:t>
            </a:r>
          </a:p>
          <a:p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聯絡窗口：人力資源部 </a:t>
            </a:r>
            <a:endParaRPr lang="en-US" altLang="zh-TW" sz="1100" dirty="0">
              <a:solidFill>
                <a:srgbClr val="920000"/>
              </a:solidFill>
              <a:latin typeface="+mj-ea"/>
              <a:ea typeface="+mj-ea"/>
            </a:endParaRPr>
          </a:p>
          <a:p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聯絡電話：</a:t>
            </a:r>
            <a:r>
              <a:rPr lang="en-US" altLang="zh-TW" sz="1100" dirty="0">
                <a:solidFill>
                  <a:srgbClr val="920000"/>
                </a:solidFill>
                <a:latin typeface="+mj-ea"/>
                <a:ea typeface="+mj-ea"/>
              </a:rPr>
              <a:t>03-5551771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   分機</a:t>
            </a:r>
            <a:r>
              <a:rPr lang="en-US" altLang="zh-TW" sz="1100" dirty="0" smtClean="0">
                <a:solidFill>
                  <a:srgbClr val="920000"/>
                </a:solidFill>
                <a:latin typeface="+mj-ea"/>
                <a:ea typeface="+mj-ea"/>
              </a:rPr>
              <a:t>8835</a:t>
            </a: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 黃小姐   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電子</a:t>
            </a: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郵箱：</a:t>
            </a:r>
            <a:r>
              <a:rPr lang="en-US" altLang="zh-TW" sz="1100" dirty="0" smtClean="0">
                <a:solidFill>
                  <a:srgbClr val="920000"/>
                </a:solidFill>
                <a:latin typeface="+mj-ea"/>
                <a:ea typeface="+mj-ea"/>
              </a:rPr>
              <a:t>fanny.huang</a:t>
            </a:r>
            <a:r>
              <a:rPr lang="en-US" altLang="zh-TW" sz="1100" dirty="0" smtClean="0">
                <a:solidFill>
                  <a:schemeClr val="bg1"/>
                </a:solidFill>
                <a:latin typeface="+mj-ea"/>
                <a:ea typeface="+mj-ea"/>
              </a:rPr>
              <a:t>@mpi.com.tw</a:t>
            </a:r>
            <a:endParaRPr lang="zh-TW" altLang="en-US" sz="1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602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I Theme">
  <a:themeElements>
    <a:clrScheme name="AST Color 20171219">
      <a:dk1>
        <a:srgbClr val="001E62"/>
      </a:dk1>
      <a:lt1>
        <a:srgbClr val="FFFFFF"/>
      </a:lt1>
      <a:dk2>
        <a:srgbClr val="000000"/>
      </a:dk2>
      <a:lt2>
        <a:srgbClr val="D5D6D7"/>
      </a:lt2>
      <a:accent1>
        <a:srgbClr val="001E62"/>
      </a:accent1>
      <a:accent2>
        <a:srgbClr val="0070C0"/>
      </a:accent2>
      <a:accent3>
        <a:srgbClr val="00B0F0"/>
      </a:accent3>
      <a:accent4>
        <a:srgbClr val="FFE3A4"/>
      </a:accent4>
      <a:accent5>
        <a:srgbClr val="FFB81C"/>
      </a:accent5>
      <a:accent6>
        <a:srgbClr val="CF5B1B"/>
      </a:accent6>
      <a:hlink>
        <a:srgbClr val="3FA9F5"/>
      </a:hlink>
      <a:folHlink>
        <a:srgbClr val="954F72"/>
      </a:folHlink>
    </a:clrScheme>
    <a:fontScheme name="MPI Font">
      <a:majorFont>
        <a:latin typeface="Arial"/>
        <a:ea typeface="微軟正黑體"/>
        <a:cs typeface=""/>
      </a:majorFont>
      <a:minorFont>
        <a:latin typeface="Arial"/>
        <a:ea typeface="微軟正黑體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MPI Theme (16x9)</Template>
  <TotalTime>17790</TotalTime>
  <Words>243</Words>
  <Application>Microsoft Office PowerPoint</Application>
  <PresentationFormat>如螢幕大小 (16:9)</PresentationFormat>
  <Paragraphs>19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MPI Theme</vt:lpstr>
      <vt:lpstr>自訂設計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>MPI Presentation Template</dc:subject>
  <dc:creator>Lila Lee 李芳妍 #1135</dc:creator>
  <cp:lastModifiedBy>Fanny Huang 黃鈺容 #8835</cp:lastModifiedBy>
  <cp:revision>1653</cp:revision>
  <dcterms:created xsi:type="dcterms:W3CDTF">2018-05-28T09:25:00Z</dcterms:created>
  <dcterms:modified xsi:type="dcterms:W3CDTF">2025-05-27T01:37:04Z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1028-11.8.2.8372</vt:lpwstr>
  </property>
</Properties>
</file>